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6" r:id="rId3"/>
    <p:sldId id="261" r:id="rId4"/>
    <p:sldId id="259" r:id="rId5"/>
    <p:sldId id="269" r:id="rId6"/>
    <p:sldId id="260" r:id="rId7"/>
    <p:sldId id="262" r:id="rId8"/>
    <p:sldId id="270" r:id="rId9"/>
    <p:sldId id="271" r:id="rId10"/>
    <p:sldId id="272" r:id="rId11"/>
    <p:sldId id="263" r:id="rId12"/>
    <p:sldId id="273" r:id="rId13"/>
    <p:sldId id="274" r:id="rId14"/>
    <p:sldId id="258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79B8"/>
    <a:srgbClr val="7767BD"/>
    <a:srgbClr val="6864C0"/>
    <a:srgbClr val="555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754" y="-149"/>
      </p:cViewPr>
      <p:guideLst>
        <p:guide orient="horz" pos="2160"/>
        <p:guide pos="384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jpeg>
</file>

<file path=ppt/media/image26.jpeg>
</file>

<file path=ppt/media/image27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231B18-B306-4C86-9A28-18ECB8D53F46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C0C12-E0D0-49B4-BF22-7338039D58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975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9C0C12-E0D0-49B4-BF22-7338039D58B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448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2305F49C-96CB-D14E-91D9-CB2B40F5E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="" xmlns:a16="http://schemas.microsoft.com/office/drawing/2014/main" id="{5FA2765B-2460-E941-8502-5B8BBDCFF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C22F2FEA-0535-9642-85E9-E8E9DD700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7CA8BBBE-D1AA-D345-A81F-82AE88D60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0DD4353B-7123-B041-BCE6-2B07D2001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010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AE8490BA-4C86-8944-85D9-D2425E973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="" xmlns:a16="http://schemas.microsoft.com/office/drawing/2014/main" id="{BE3EEABE-7178-9945-A249-42155E5547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78AFCE39-D99B-DE4C-886F-66FF09C49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C276D0F6-DCD2-FE47-B873-830A4EDFE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64670395-77CB-7242-B36D-52CA8923E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7580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="" xmlns:a16="http://schemas.microsoft.com/office/drawing/2014/main" id="{4B9A2542-FCD9-9740-A5FE-3E327CFDA7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="" xmlns:a16="http://schemas.microsoft.com/office/drawing/2014/main" id="{0FC2F73B-D553-5941-89BB-9EF211C05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F0C32915-852C-1848-8D22-89E2645B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5D860179-F31E-4041-A414-49E59598D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2A820F77-61A2-2B42-8A78-23B53DB9B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7010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322289C2-F4C0-D242-9374-F46E4E696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4F31CD73-608B-7346-956F-9B742CD75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0B729D34-C918-8940-9586-DA4351DAE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21497FB4-5A99-6A48-8FE7-004354F56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9EB8E65C-6C22-204D-A640-7248A17F1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4692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98FBB55E-299B-A946-940E-2A6887940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="" xmlns:a16="http://schemas.microsoft.com/office/drawing/2014/main" id="{7B89DB1F-1235-6F42-BF31-9846F8B73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4ADB0707-3A04-0140-84F2-0E835F3B5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D77034AB-771B-C542-B06D-086663A4B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D5FAE208-D925-C94D-8508-7714508A1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0438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00AA93FC-AB58-944D-9658-B9F48650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B29ABF4B-30BC-8F4E-B52B-7BE0AC2C0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="" xmlns:a16="http://schemas.microsoft.com/office/drawing/2014/main" id="{2160F55E-56AF-EE48-8528-2B75043A9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CA6D3F42-F3DF-D34F-B150-ED19B206A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B5828030-E21F-CC44-AC26-8CB1EA1C9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1CA0BBE7-1500-AD41-B71D-8A469E11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798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C64A8014-80DC-7F48-B73E-7AED10FFE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="" xmlns:a16="http://schemas.microsoft.com/office/drawing/2014/main" id="{753A17BD-1850-AC42-AE7C-161615F5D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="" xmlns:a16="http://schemas.microsoft.com/office/drawing/2014/main" id="{D2F376A5-0B7D-A447-BD3D-ED8DD3E2D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="" xmlns:a16="http://schemas.microsoft.com/office/drawing/2014/main" id="{C7CF7108-7AC7-AC45-A57F-1D5AC28429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="" xmlns:a16="http://schemas.microsoft.com/office/drawing/2014/main" id="{217FCDDA-CD00-1C49-BA7F-15AF15F2E0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="" xmlns:a16="http://schemas.microsoft.com/office/drawing/2014/main" id="{18F4F299-5BC9-F747-BD62-5BD60FEA1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="" xmlns:a16="http://schemas.microsoft.com/office/drawing/2014/main" id="{9DC5C6AB-6C42-9C4B-B5EA-5C4D1CCD2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="" xmlns:a16="http://schemas.microsoft.com/office/drawing/2014/main" id="{9B30236C-86D0-4641-956A-036DCA28F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3647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CFB1E746-A034-E14E-BD3B-8A863EF6E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2218FC31-6132-F842-A8BA-48C93D5EA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A2E17CB1-18CE-6640-9A2F-6CB0FD3F8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0D47113-3913-004A-A5BF-9E3F5B150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6394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="" xmlns:a16="http://schemas.microsoft.com/office/drawing/2014/main" id="{0AB81342-478B-6E4C-9C0F-0678097EE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="" xmlns:a16="http://schemas.microsoft.com/office/drawing/2014/main" id="{52EF4140-82AB-4444-8133-E00CE026E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4CFF97F6-A098-A44D-BB91-72A9590FA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302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7817201-1BF1-0949-989D-63E8709B4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931DF968-B0D1-2A49-8CA8-EBACD6040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BC6EC12E-C6FC-9D41-851D-556E2CB796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D88E2697-ADF6-6C43-97CF-94521108C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03128DE2-69E9-9A4F-B023-B49280E57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22B52F56-7EFF-6D46-A30C-9C4C04ADB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1915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1A53BFB-121F-3B46-88B8-123422EDF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="" xmlns:a16="http://schemas.microsoft.com/office/drawing/2014/main" id="{CF595B4A-3E6B-1945-81FB-E994C5519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093A44BE-6F78-094E-B5E0-80DF39CB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="" xmlns:a16="http://schemas.microsoft.com/office/drawing/2014/main" id="{62961098-E264-F846-8670-EE83263DE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173A3DF5-0606-AE45-98AC-9AFCF3EAC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="" xmlns:a16="http://schemas.microsoft.com/office/drawing/2014/main" id="{41D68859-499F-8943-A052-A4897068C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2966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="" xmlns:a16="http://schemas.microsoft.com/office/drawing/2014/main" id="{F147746B-A1BD-044F-9544-1CDFFBB1B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="" xmlns:a16="http://schemas.microsoft.com/office/drawing/2014/main" id="{A167C35E-7204-0B49-98E4-148A2F0CB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="" xmlns:a16="http://schemas.microsoft.com/office/drawing/2014/main" id="{92D26A46-EE1F-2242-921B-88F78FAAF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A43A1-1719-3645-B23F-DF3A17165FC9}" type="datetimeFigureOut">
              <a:rPr lang="de-DE" smtClean="0"/>
              <a:t>06.12.2022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5B09EE64-B61D-E548-BC0D-6C58665034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="" xmlns:a16="http://schemas.microsoft.com/office/drawing/2014/main" id="{AE468024-743E-F347-994E-699E5DB6D7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A0910-7FB3-4D48-89E3-176D110DB0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9476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5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2.jpeg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8.png"/><Relationship Id="rId7" Type="http://schemas.openxmlformats.org/officeDocument/2006/relationships/image" Target="../media/image26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2.jpeg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1" name="Picture 13" descr="Holding back the tides: Sydney's battle against coastal erosion | Australia  news | The Guardia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9165" y="222197"/>
            <a:ext cx="3734836" cy="2240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9" name="Picture 11" descr="With sea levels rising, these strategies could help coastal communities  prepare » Yale Climate Connection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90" b="6573"/>
          <a:stretch/>
        </p:blipFill>
        <p:spPr bwMode="auto">
          <a:xfrm>
            <a:off x="6434395" y="2133600"/>
            <a:ext cx="3599621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/>
          <p:cNvSpPr txBox="1"/>
          <p:nvPr/>
        </p:nvSpPr>
        <p:spPr>
          <a:xfrm>
            <a:off x="304800" y="4267200"/>
            <a:ext cx="8382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smtClean="0">
                <a:latin typeface="Cambria" panose="02040503050406030204" pitchFamily="18" charset="0"/>
                <a:ea typeface="Cambria" panose="02040503050406030204" pitchFamily="18" charset="0"/>
              </a:rPr>
              <a:t>[Abb.1]</a:t>
            </a:r>
            <a:endParaRPr lang="de-DE" sz="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051" name="Picture 3" descr="C:\Users\leoni\OneDrive\Bilder\Screenshots\2022-12-06 (1)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00" t="12799" r="30175" b="56982"/>
          <a:stretch/>
        </p:blipFill>
        <p:spPr bwMode="auto">
          <a:xfrm>
            <a:off x="6781800" y="4267200"/>
            <a:ext cx="5074920" cy="207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11018519" y="6208776"/>
            <a:ext cx="8382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smtClean="0">
                <a:latin typeface="Cambria" panose="02040503050406030204" pitchFamily="18" charset="0"/>
                <a:ea typeface="Cambria" panose="02040503050406030204" pitchFamily="18" charset="0"/>
              </a:rPr>
              <a:t>[Abb.6]</a:t>
            </a:r>
            <a:endParaRPr lang="de-DE" sz="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052" name="Picture 4" descr="C:\Users\leoni\OneDrive\Bilder\Screenshots\2022-12-06 (2)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8665" r="19551" b="51468"/>
          <a:stretch/>
        </p:blipFill>
        <p:spPr bwMode="auto">
          <a:xfrm>
            <a:off x="5503164" y="775931"/>
            <a:ext cx="6214872" cy="1133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leoni\OneDrive\Bilder\Screenshots\2022-12-06 (2)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00" t="12400" r="43356" b="83619"/>
          <a:stretch/>
        </p:blipFill>
        <p:spPr bwMode="auto">
          <a:xfrm>
            <a:off x="7162800" y="323786"/>
            <a:ext cx="2895600" cy="452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10744200" y="1778560"/>
            <a:ext cx="83820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00" dirty="0" smtClean="0">
                <a:latin typeface="Cambria" panose="02040503050406030204" pitchFamily="18" charset="0"/>
                <a:ea typeface="Cambria" panose="02040503050406030204" pitchFamily="18" charset="0"/>
              </a:rPr>
              <a:t>[Abb.2]</a:t>
            </a:r>
            <a:endParaRPr lang="de-DE" sz="7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055" name="Picture 7" descr="After Sandy's New York Deluge, a Flood of Rats?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881724"/>
            <a:ext cx="4264999" cy="284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leoni\OneDrive\Bilder\Screenshots\2022-12-06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25" t="12800" r="31525" b="49334"/>
          <a:stretch/>
        </p:blipFill>
        <p:spPr bwMode="auto">
          <a:xfrm>
            <a:off x="173901" y="2157984"/>
            <a:ext cx="4041819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5715000" y="6474602"/>
            <a:ext cx="8382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smtClean="0">
                <a:latin typeface="Cambria" panose="02040503050406030204" pitchFamily="18" charset="0"/>
                <a:ea typeface="Cambria" panose="02040503050406030204" pitchFamily="18" charset="0"/>
              </a:rPr>
              <a:t>[Abb.3]</a:t>
            </a:r>
            <a:endParaRPr lang="de-DE" sz="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362699" y="4099560"/>
            <a:ext cx="83820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00" dirty="0" smtClean="0">
                <a:latin typeface="Cambria" panose="02040503050406030204" pitchFamily="18" charset="0"/>
                <a:ea typeface="Cambria" panose="02040503050406030204" pitchFamily="18" charset="0"/>
              </a:rPr>
              <a:t>[Abb.4]</a:t>
            </a:r>
            <a:endParaRPr lang="de-DE" sz="7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830044" y="2421102"/>
            <a:ext cx="8382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smtClean="0">
                <a:latin typeface="Cambria" panose="02040503050406030204" pitchFamily="18" charset="0"/>
                <a:ea typeface="Cambria" panose="02040503050406030204" pitchFamily="18" charset="0"/>
              </a:rPr>
              <a:t>[Abb.5]</a:t>
            </a:r>
            <a:endParaRPr lang="de-DE" sz="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18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Küstenschutz in den USA</a:t>
            </a:r>
            <a:endParaRPr lang="de-D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783976"/>
            <a:ext cx="7410319" cy="498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934319" y="2743200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0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4740" y="2802805"/>
            <a:ext cx="757358" cy="757089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9782044" y="2996684"/>
            <a:ext cx="241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New York – The Big U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8686800" y="3962400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1" name="Picture 9" descr="C:\Users\leoni\OneDrive\Bilder\Screenshots\Outer (2)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4766" y="4019550"/>
            <a:ext cx="762268" cy="762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9525000" y="4192369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 smtClean="0">
                <a:latin typeface="Cambria" panose="02040503050406030204" pitchFamily="18" charset="0"/>
                <a:ea typeface="Cambria" panose="02040503050406030204" pitchFamily="18" charset="0"/>
              </a:rPr>
              <a:t>Outer</a:t>
            </a:r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 Banks – Strandaufschüttung 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Ellipse 15"/>
          <p:cNvSpPr/>
          <p:nvPr/>
        </p:nvSpPr>
        <p:spPr>
          <a:xfrm>
            <a:off x="8475256" y="5334000"/>
            <a:ext cx="1354544" cy="14175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2" name="Picture 10" descr="C:\Users\leoni\OneDrive\Bilder\Screenshots\Korallenaufzucht-im-Meer-Florida-Keys (2)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1299" y="5401523"/>
            <a:ext cx="1282457" cy="128245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9864436" y="556260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Florida - Korallenaufzucht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86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Küstenschutz in den USA</a:t>
            </a:r>
            <a:endParaRPr lang="de-D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783976"/>
            <a:ext cx="7410319" cy="498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934319" y="2743200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0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4740" y="2802805"/>
            <a:ext cx="757358" cy="757089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9782044" y="2996684"/>
            <a:ext cx="241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New York – The Big U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8686800" y="3962400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1" name="Picture 9" descr="C:\Users\leoni\OneDrive\Bilder\Screenshots\Outer (2)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4766" y="4019550"/>
            <a:ext cx="762268" cy="762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9525000" y="4192369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 smtClean="0">
                <a:latin typeface="Cambria" panose="02040503050406030204" pitchFamily="18" charset="0"/>
                <a:ea typeface="Cambria" panose="02040503050406030204" pitchFamily="18" charset="0"/>
              </a:rPr>
              <a:t>Outer</a:t>
            </a:r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 Banks – Strandaufschüttung 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Ellipse 15"/>
          <p:cNvSpPr/>
          <p:nvPr/>
        </p:nvSpPr>
        <p:spPr>
          <a:xfrm>
            <a:off x="8555640" y="5892426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2" name="Picture 10" descr="C:\Users\leoni\OneDrive\Bilder\Screenshots\Korallenaufzucht-im-Meer-Florida-Keys (2)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3740" y="5949576"/>
            <a:ext cx="762000" cy="762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9393840" y="600741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Florida - Korallenaufzucht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Ellipse 18"/>
          <p:cNvSpPr/>
          <p:nvPr/>
        </p:nvSpPr>
        <p:spPr>
          <a:xfrm>
            <a:off x="6400800" y="5092326"/>
            <a:ext cx="1600200" cy="16764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3" name="Picture 1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8900" y="5168526"/>
            <a:ext cx="1524000" cy="1524000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2895600" y="6248400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Isle de Jean Charles - Umsiedlung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450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Küstenschutz in den USA</a:t>
            </a:r>
            <a:endParaRPr lang="de-D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783976"/>
            <a:ext cx="7410319" cy="498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934319" y="2743200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0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4740" y="2802805"/>
            <a:ext cx="757358" cy="757089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9782044" y="2996684"/>
            <a:ext cx="241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New York – The Big U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8686800" y="3962400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1" name="Picture 9" descr="C:\Users\leoni\OneDrive\Bilder\Screenshots\Outer (2)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4766" y="4019550"/>
            <a:ext cx="762268" cy="762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9525000" y="4192369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 smtClean="0">
                <a:latin typeface="Cambria" panose="02040503050406030204" pitchFamily="18" charset="0"/>
                <a:ea typeface="Cambria" panose="02040503050406030204" pitchFamily="18" charset="0"/>
              </a:rPr>
              <a:t>Outer</a:t>
            </a:r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 Banks – Strandaufschüttung 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Ellipse 15"/>
          <p:cNvSpPr/>
          <p:nvPr/>
        </p:nvSpPr>
        <p:spPr>
          <a:xfrm>
            <a:off x="8555640" y="5892426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2" name="Picture 10" descr="C:\Users\leoni\OneDrive\Bilder\Screenshots\Korallenaufzucht-im-Meer-Florida-Keys (2)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3740" y="5949576"/>
            <a:ext cx="762000" cy="762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9393840" y="600741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Florida - Korallenaufzucht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Ellipse 18"/>
          <p:cNvSpPr/>
          <p:nvPr/>
        </p:nvSpPr>
        <p:spPr>
          <a:xfrm>
            <a:off x="6781800" y="5638800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3" name="Picture 1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8583" y="5694633"/>
            <a:ext cx="764634" cy="764634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4953000" y="6459267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Isle de Jean Charles - Umsiedlung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Ellipse 16"/>
          <p:cNvSpPr/>
          <p:nvPr/>
        </p:nvSpPr>
        <p:spPr>
          <a:xfrm>
            <a:off x="1752600" y="4320608"/>
            <a:ext cx="1524000" cy="1571818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218" name="Picture 2" descr="C:\Users\leoni\OneDrive\Bilder\Screenshots\PURCHASED-malibu-california-ocean-beach (2)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407" y="4400324"/>
            <a:ext cx="1412386" cy="1412386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533400" y="5892284"/>
            <a:ext cx="3257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Kalifornien – Stelzenhäuser 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08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Küstenschutz in den USA</a:t>
            </a:r>
            <a:endParaRPr lang="de-D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783976"/>
            <a:ext cx="7410319" cy="498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934319" y="2743200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0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4740" y="2802805"/>
            <a:ext cx="757358" cy="757089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9782044" y="2996684"/>
            <a:ext cx="241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New York – The Big U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8686800" y="3962400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1" name="Picture 9" descr="C:\Users\leoni\OneDrive\Bilder\Screenshots\Outer (2)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4766" y="4019550"/>
            <a:ext cx="762268" cy="762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9525000" y="4192369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 smtClean="0">
                <a:latin typeface="Cambria" panose="02040503050406030204" pitchFamily="18" charset="0"/>
                <a:ea typeface="Cambria" panose="02040503050406030204" pitchFamily="18" charset="0"/>
              </a:rPr>
              <a:t>Outer</a:t>
            </a:r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 Banks – Strandaufschüttung 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Ellipse 15"/>
          <p:cNvSpPr/>
          <p:nvPr/>
        </p:nvSpPr>
        <p:spPr>
          <a:xfrm>
            <a:off x="8555640" y="5892426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2" name="Picture 10" descr="C:\Users\leoni\OneDrive\Bilder\Screenshots\Korallenaufzucht-im-Meer-Florida-Keys (2)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3740" y="5949576"/>
            <a:ext cx="762000" cy="762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9393840" y="600741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Florida - Korallenaufzucht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Ellipse 18"/>
          <p:cNvSpPr/>
          <p:nvPr/>
        </p:nvSpPr>
        <p:spPr>
          <a:xfrm>
            <a:off x="6781800" y="5638800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3" name="Picture 1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8583" y="5694633"/>
            <a:ext cx="764634" cy="764634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4953000" y="6459267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Isle de Jean Charles - Umsiedlung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Ellipse 16"/>
          <p:cNvSpPr/>
          <p:nvPr/>
        </p:nvSpPr>
        <p:spPr>
          <a:xfrm>
            <a:off x="2286000" y="4448436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218" name="Picture 2" descr="C:\Users\leoni\OneDrive\Bilder\Screenshots\PURCHASED-malibu-california-ocean-beach (2)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100" y="4503518"/>
            <a:ext cx="762000" cy="762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533400" y="4678405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Kalifornien – Stelzenhäuser 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Ellipse 19"/>
          <p:cNvSpPr/>
          <p:nvPr/>
        </p:nvSpPr>
        <p:spPr>
          <a:xfrm>
            <a:off x="1600200" y="1957291"/>
            <a:ext cx="1524000" cy="1571818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42" name="Picture 2" descr="C:\Users\leoni\OneDrive\Bilder\Screenshots\2022-12-07 (4)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300" y="2020417"/>
            <a:ext cx="1447800" cy="144556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152400" y="3281316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Seattle – Deich 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1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Quellenverzeichnis </a:t>
            </a:r>
            <a:endParaRPr lang="de-D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62000" y="1828800"/>
            <a:ext cx="10515600" cy="50292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IPCC (2022): IPCC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Sixth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Assessment Report - Impacts, Adaption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and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Vulnerability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Climate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Change 2022. Chapter 3: Cooley, Sarah;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Schoemann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, David: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Oceans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and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Coastal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-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Ecosystems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and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Their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Services. S. 381-494. Verfügbar unter: https://www.ipcc.ch/report/ar6/wg2/ (Zugriff am 30.11.2022</a:t>
            </a:r>
            <a:r>
              <a:rPr lang="de-DE" sz="1900" dirty="0" smtClean="0">
                <a:latin typeface="Cambria" panose="02040503050406030204" pitchFamily="18" charset="0"/>
                <a:ea typeface="Cambria" panose="02040503050406030204" pitchFamily="18" charset="0"/>
              </a:rPr>
              <a:t>).</a:t>
            </a:r>
          </a:p>
          <a:p>
            <a:pPr marL="0" indent="0">
              <a:buNone/>
            </a:pP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IPCC (2022): IPCC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Sixth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Assessment Report - Impacts, Adaption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and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Vulnerability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Climate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Change 2022. Chapter 14: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Hiecke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, Jeffrey et al.: North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America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. S. 1931-2000. Verfügbar unter: https://www.ipcc.ch/report/ar6/wg2/ (Zugriff am 30.11.2022).</a:t>
            </a:r>
          </a:p>
          <a:p>
            <a:pPr marL="0" indent="0">
              <a:buNone/>
            </a:pPr>
            <a:r>
              <a:rPr lang="de-DE" sz="1900" dirty="0" smtClean="0">
                <a:latin typeface="Cambria" panose="02040503050406030204" pitchFamily="18" charset="0"/>
                <a:ea typeface="Cambria" panose="02040503050406030204" pitchFamily="18" charset="0"/>
              </a:rPr>
              <a:t>Martinez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, Grit; Orbach Mike K. (2014): Küstenschutz - Europa und USA im Vergleich. In: Leitschuh, Heike (Hrsg.): Re-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Naturierung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. Gesellschaft im </a:t>
            </a:r>
            <a:r>
              <a:rPr lang="de-DE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Enklang</a:t>
            </a:r>
            <a:r>
              <a:rPr lang="de-DE" sz="1900" dirty="0">
                <a:latin typeface="Cambria" panose="02040503050406030204" pitchFamily="18" charset="0"/>
                <a:ea typeface="Cambria" panose="02040503050406030204" pitchFamily="18" charset="0"/>
              </a:rPr>
              <a:t> mit der Natur. Stuttgart: S. Hirzel Verlag. S. 215-222. </a:t>
            </a:r>
            <a:endParaRPr lang="de-DE" sz="1900" dirty="0" smtClean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de-DE" sz="1900" dirty="0" smtClean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r>
              <a:rPr lang="de-DE" sz="2400" dirty="0" smtClean="0">
                <a:latin typeface="Cambria" panose="02040503050406030204" pitchFamily="18" charset="0"/>
                <a:ea typeface="Cambria" panose="02040503050406030204" pitchFamily="18" charset="0"/>
              </a:rPr>
              <a:t>Abbildungen:</a:t>
            </a:r>
          </a:p>
          <a:p>
            <a:pPr marL="0" indent="0">
              <a:buNone/>
            </a:pP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Abb. </a:t>
            </a:r>
            <a:r>
              <a:rPr lang="de-DE" sz="1600" dirty="0">
                <a:latin typeface="Cambria" panose="02040503050406030204" pitchFamily="18" charset="0"/>
                <a:ea typeface="Cambria" panose="02040503050406030204" pitchFamily="18" charset="0"/>
              </a:rPr>
              <a:t>1: https://</a:t>
            </a: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www.nytimes.com/2022/10/21/realestate/sandy-hurricane-ida-flooding.html (zuletzt 06.12.2022).</a:t>
            </a:r>
          </a:p>
          <a:p>
            <a:pPr marL="0" indent="0">
              <a:buNone/>
            </a:pP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Abb. </a:t>
            </a:r>
            <a:r>
              <a:rPr lang="de-DE" sz="1600" dirty="0">
                <a:latin typeface="Cambria" panose="02040503050406030204" pitchFamily="18" charset="0"/>
                <a:ea typeface="Cambria" panose="02040503050406030204" pitchFamily="18" charset="0"/>
              </a:rPr>
              <a:t>2: https://www.washingtonpost.com/climate-environment/2022/10/25/flood-zone-homes-buyouts</a:t>
            </a: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/ (zuletzt 06.12.2022).</a:t>
            </a:r>
          </a:p>
          <a:p>
            <a:pPr marL="0" indent="0">
              <a:buNone/>
            </a:pP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Abb. </a:t>
            </a:r>
            <a:r>
              <a:rPr lang="de-DE" sz="1600" dirty="0">
                <a:latin typeface="Cambria" panose="02040503050406030204" pitchFamily="18" charset="0"/>
                <a:ea typeface="Cambria" panose="02040503050406030204" pitchFamily="18" charset="0"/>
              </a:rPr>
              <a:t>3: https://</a:t>
            </a: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www.nationalgeographic.com/science/article/121031-hurricane-sandy-new-york-rats-flooded-subway-weather-nation-science (zuletzt 06.12.2011).</a:t>
            </a:r>
          </a:p>
          <a:p>
            <a:pPr marL="0" indent="0">
              <a:buNone/>
            </a:pP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Abb. </a:t>
            </a:r>
            <a:r>
              <a:rPr lang="de-DE" sz="1600" dirty="0">
                <a:latin typeface="Cambria" panose="02040503050406030204" pitchFamily="18" charset="0"/>
                <a:ea typeface="Cambria" panose="02040503050406030204" pitchFamily="18" charset="0"/>
              </a:rPr>
              <a:t>4: https://yaleclimateconnections.org/2019/11/with-sea-levels-rising-these-strategies-could-help-coastal-communities-prepare</a:t>
            </a: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/ (zuletzt 06.12.2022).</a:t>
            </a:r>
          </a:p>
          <a:p>
            <a:pPr marL="0" indent="0">
              <a:buNone/>
            </a:pP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Abb. </a:t>
            </a:r>
            <a:r>
              <a:rPr lang="de-DE" sz="1600" dirty="0">
                <a:latin typeface="Cambria" panose="02040503050406030204" pitchFamily="18" charset="0"/>
                <a:ea typeface="Cambria" panose="02040503050406030204" pitchFamily="18" charset="0"/>
              </a:rPr>
              <a:t>5: https://</a:t>
            </a: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www.theguardian.com/australia-news/2019/jan/17/holding-back-the-tides-sydneys-battle-against-coastal-erosion (06.12.2022).</a:t>
            </a:r>
          </a:p>
          <a:p>
            <a:pPr marL="0" indent="0">
              <a:buNone/>
            </a:pP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Abb. </a:t>
            </a:r>
            <a:r>
              <a:rPr lang="de-DE" sz="1600" dirty="0">
                <a:latin typeface="Cambria" panose="02040503050406030204" pitchFamily="18" charset="0"/>
                <a:ea typeface="Cambria" panose="02040503050406030204" pitchFamily="18" charset="0"/>
              </a:rPr>
              <a:t>6: https://</a:t>
            </a: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www.nytimes.com/2021/09/02/climate/new-york-rain-floods-climate-change.html (zuletzt 06.12.2022).</a:t>
            </a:r>
          </a:p>
          <a:p>
            <a:pPr marL="0" indent="0">
              <a:buNone/>
            </a:pP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Abb. 7: </a:t>
            </a:r>
            <a:r>
              <a:rPr lang="de-DE" sz="1600" dirty="0">
                <a:latin typeface="Cambria" panose="02040503050406030204" pitchFamily="18" charset="0"/>
                <a:ea typeface="Cambria" panose="02040503050406030204" pitchFamily="18" charset="0"/>
              </a:rPr>
              <a:t>https://</a:t>
            </a: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theconversation.com/climate-change-may-change-the-way-ocean-waves-impact-50-of-the-worlds-coastlines-121239 (zuletzt 06.12.2022).</a:t>
            </a:r>
          </a:p>
          <a:p>
            <a:pPr marL="0" indent="0">
              <a:buNone/>
            </a:pP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Abb. </a:t>
            </a:r>
            <a:r>
              <a:rPr lang="de-DE" sz="1600" dirty="0">
                <a:latin typeface="Cambria" panose="02040503050406030204" pitchFamily="18" charset="0"/>
                <a:ea typeface="Cambria" panose="02040503050406030204" pitchFamily="18" charset="0"/>
              </a:rPr>
              <a:t>8: https://</a:t>
            </a: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www.deinschilderdruck.de/media/image/57/c4/22/TX-A-284-Kustenschutzanlage-nicht-betreten-400-x-600-mm-R30_600x600.png (zuletzt 06.12.2022)</a:t>
            </a:r>
          </a:p>
          <a:p>
            <a:pPr marL="0" indent="0">
              <a:buNone/>
            </a:pP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Abb. </a:t>
            </a:r>
            <a:r>
              <a:rPr lang="de-DE" sz="1600" dirty="0">
                <a:latin typeface="Cambria" panose="02040503050406030204" pitchFamily="18" charset="0"/>
                <a:ea typeface="Cambria" panose="02040503050406030204" pitchFamily="18" charset="0"/>
              </a:rPr>
              <a:t>9: https://www.ipcc.ch/report/ar6/wg2</a:t>
            </a: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/ (zuletzt: 06.12.2022).</a:t>
            </a:r>
          </a:p>
          <a:p>
            <a:pPr marL="0" indent="0">
              <a:buNone/>
            </a:pP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Abb. 10</a:t>
            </a:r>
            <a:r>
              <a:rPr lang="de-DE" sz="1600" dirty="0">
                <a:latin typeface="Cambria" panose="02040503050406030204" pitchFamily="18" charset="0"/>
                <a:ea typeface="Cambria" panose="02040503050406030204" pitchFamily="18" charset="0"/>
              </a:rPr>
              <a:t>: https://</a:t>
            </a:r>
            <a:r>
              <a:rPr lang="de-DE" sz="1600" dirty="0" smtClean="0">
                <a:latin typeface="Cambria" panose="02040503050406030204" pitchFamily="18" charset="0"/>
                <a:ea typeface="Cambria" panose="02040503050406030204" pitchFamily="18" charset="0"/>
              </a:rPr>
              <a:t>hazards.fema.gov/nri/map (zuletzt: 06.12.2022).</a:t>
            </a:r>
            <a:endParaRPr lang="de-DE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0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limate change may change the way ocean waves impact 50% of the world's  coastlin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4536" y="-914400"/>
            <a:ext cx="12598400" cy="944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hteck 3"/>
          <p:cNvSpPr/>
          <p:nvPr/>
        </p:nvSpPr>
        <p:spPr>
          <a:xfrm>
            <a:off x="-97536" y="3657600"/>
            <a:ext cx="12344400" cy="22098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FECFF4BF-A1F0-9147-9DA9-D6BE79F416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905001"/>
            <a:ext cx="11125200" cy="3657599"/>
          </a:xfrm>
        </p:spPr>
        <p:txBody>
          <a:bodyPr>
            <a:normAutofit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Nordamerikas Küsten rüsten sich </a:t>
            </a:r>
            <a:r>
              <a:rPr lang="de-DE" sz="7200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/>
            </a:r>
            <a:br>
              <a:rPr lang="de-DE" sz="7200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de-DE" sz="3600" dirty="0" smtClean="0">
                <a:solidFill>
                  <a:schemeClr val="bg1"/>
                </a:solidFill>
                <a:latin typeface="Courier New" panose="02070309020205020404" pitchFamily="49" charset="0"/>
                <a:ea typeface="Cambria" panose="02040503050406030204" pitchFamily="18" charset="0"/>
                <a:cs typeface="Courier New" panose="02070309020205020404" pitchFamily="49" charset="0"/>
              </a:rPr>
              <a:t>- Küstenschutz und Küstenmanagement - </a:t>
            </a:r>
            <a:endParaRPr lang="de-DE" sz="3600" dirty="0">
              <a:solidFill>
                <a:schemeClr val="bg1"/>
              </a:solidFill>
              <a:latin typeface="Courier New" panose="02070309020205020404" pitchFamily="49" charset="0"/>
              <a:ea typeface="Cambria" panose="02040503050406030204" pitchFamily="18" charset="0"/>
              <a:cs typeface="Courier New" panose="02070309020205020404" pitchFamily="49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="" xmlns:a16="http://schemas.microsoft.com/office/drawing/2014/main" id="{39B85AE8-961D-0F40-8007-B6BD4D63B4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5943600"/>
            <a:ext cx="9982200" cy="914400"/>
          </a:xfrm>
        </p:spPr>
        <p:txBody>
          <a:bodyPr>
            <a:noAutofit/>
          </a:bodyPr>
          <a:lstStyle/>
          <a:p>
            <a:pPr algn="l"/>
            <a:r>
              <a:rPr lang="de-DE" sz="1200" dirty="0" smtClean="0">
                <a:solidFill>
                  <a:schemeClr val="bg2">
                    <a:lumMod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Leonie Oeffinger </a:t>
            </a:r>
          </a:p>
          <a:p>
            <a:pPr algn="l"/>
            <a:r>
              <a:rPr lang="de-DE" sz="1200" dirty="0" smtClean="0">
                <a:solidFill>
                  <a:schemeClr val="bg2">
                    <a:lumMod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Länderkunde Europa und andere Kontinente </a:t>
            </a:r>
          </a:p>
          <a:p>
            <a:pPr algn="l"/>
            <a:r>
              <a:rPr lang="de-DE" sz="1200" dirty="0" smtClean="0">
                <a:solidFill>
                  <a:schemeClr val="bg2">
                    <a:lumMod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Wintersemester 2022/23</a:t>
            </a:r>
            <a:endParaRPr lang="de-DE" sz="1200" dirty="0">
              <a:solidFill>
                <a:schemeClr val="bg2">
                  <a:lumMod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1430000" y="643291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solidFill>
                  <a:schemeClr val="bg2">
                    <a:lumMod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[Abb.9]</a:t>
            </a:r>
            <a:endParaRPr lang="de-DE" sz="1200" dirty="0">
              <a:solidFill>
                <a:schemeClr val="bg2">
                  <a:lumMod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334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Küstenschutz und Küstenmanagement </a:t>
            </a:r>
            <a:endParaRPr lang="de-D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098" name="Picture 2" descr="https://www.deinschilderdruck.de/media/image/57/c4/22/TX-A-284-Kustenschutzanlage-nicht-betreten-400-x-600-mm-R30_600x6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69"/>
          <a:stretch/>
        </p:blipFill>
        <p:spPr bwMode="auto">
          <a:xfrm>
            <a:off x="4053254" y="2716960"/>
            <a:ext cx="4114800" cy="3535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/>
          <p:cNvSpPr txBox="1"/>
          <p:nvPr/>
        </p:nvSpPr>
        <p:spPr>
          <a:xfrm>
            <a:off x="2769577" y="2122602"/>
            <a:ext cx="2198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rgbClr val="6C79B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Wer finanziert den Küstenschutz?</a:t>
            </a:r>
            <a:endParaRPr lang="de-DE" dirty="0">
              <a:solidFill>
                <a:srgbClr val="6C79B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71500" y="4423890"/>
            <a:ext cx="2476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rgbClr val="6C79B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Welche Formen des Küstenschutzes gibt es?</a:t>
            </a:r>
            <a:endParaRPr lang="de-DE" dirty="0">
              <a:solidFill>
                <a:srgbClr val="6C79B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8763000" y="442389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rgbClr val="6C79B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Wie schützt die USA ihre Küsten?</a:t>
            </a:r>
            <a:endParaRPr lang="de-DE" dirty="0">
              <a:solidFill>
                <a:srgbClr val="6C79B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9050215" y="2768933"/>
            <a:ext cx="297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rgbClr val="6C79B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Welche Regionen sind besonders  durch den Meeresspiegelanstieg gefährdet?</a:t>
            </a:r>
            <a:endParaRPr lang="de-DE" dirty="0">
              <a:solidFill>
                <a:srgbClr val="6C79B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345831" y="3172488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rgbClr val="6C79B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Lassen sich Küstenschutz und Naturschutz vereinen?</a:t>
            </a:r>
            <a:endParaRPr lang="de-DE" dirty="0">
              <a:solidFill>
                <a:srgbClr val="6C79B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2713892" y="5715000"/>
            <a:ext cx="3429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rgbClr val="6C79B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Welche Projekte wurden bereits durchgeführt und waren diese bisher erfolgreich?</a:t>
            </a:r>
            <a:endParaRPr lang="de-DE" dirty="0">
              <a:solidFill>
                <a:srgbClr val="6C79B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7974623" y="5715000"/>
            <a:ext cx="3379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rgbClr val="6C79B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Welchen Herausforderungen muss sich der Küstenschutz stellen?</a:t>
            </a:r>
            <a:endParaRPr lang="de-DE" dirty="0">
              <a:solidFill>
                <a:srgbClr val="6C79B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148754" y="205740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rgbClr val="6C79B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Sind lokale Schutzmaßnahmen ausreichend?</a:t>
            </a:r>
            <a:endParaRPr lang="de-DE" dirty="0">
              <a:solidFill>
                <a:srgbClr val="6C79B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7367953" y="5435079"/>
            <a:ext cx="8382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smtClean="0">
                <a:latin typeface="Cambria" panose="02040503050406030204" pitchFamily="18" charset="0"/>
                <a:ea typeface="Cambria" panose="02040503050406030204" pitchFamily="18" charset="0"/>
              </a:rPr>
              <a:t>[Abb.8]</a:t>
            </a:r>
            <a:endParaRPr lang="de-DE" sz="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IPCC </a:t>
            </a:r>
            <a:endParaRPr lang="de-D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122" name="Picture 2" descr="C:\Users\leoni\OneDrive\Bilder\Screenshots\2022-12-06 (5)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3" t="18756" r="4871" b="18953"/>
          <a:stretch/>
        </p:blipFill>
        <p:spPr bwMode="auto">
          <a:xfrm>
            <a:off x="2655276" y="2057400"/>
            <a:ext cx="7549661" cy="291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leoni\OneDrive\Bilder\Screenshots\2022-12-06 (6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8" t="56410" r="8942" b="20513"/>
          <a:stretch/>
        </p:blipFill>
        <p:spPr bwMode="auto">
          <a:xfrm>
            <a:off x="2655276" y="5105400"/>
            <a:ext cx="7760678" cy="119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0777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9" t="18803" r="5673" b="16865"/>
          <a:stretch/>
        </p:blipFill>
        <p:spPr bwMode="auto">
          <a:xfrm>
            <a:off x="2655276" y="2077543"/>
            <a:ext cx="7578969" cy="3027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04800" y="365125"/>
            <a:ext cx="12039600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IPCC: Chapter 3 – </a:t>
            </a:r>
            <a:r>
              <a:rPr lang="de-DE" dirty="0" err="1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Ocean</a:t>
            </a:r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dirty="0" err="1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</a:t>
            </a:r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dirty="0" err="1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coastal</a:t>
            </a:r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dirty="0" err="1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ecosystems</a:t>
            </a:r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dirty="0" err="1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</a:t>
            </a:r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dirty="0" err="1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their</a:t>
            </a:r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de-DE" dirty="0" err="1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services</a:t>
            </a:r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</a:t>
            </a:r>
            <a:endParaRPr lang="de-D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123" name="Picture 3" descr="C:\Users\leoni\OneDrive\Bilder\Screenshots\2022-12-06 (6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8" t="56410" r="8942" b="20513"/>
          <a:stretch/>
        </p:blipFill>
        <p:spPr bwMode="auto">
          <a:xfrm>
            <a:off x="2655276" y="5257800"/>
            <a:ext cx="7760678" cy="119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leoni\OneDrive\Bilder\Screenshots\2022-12-06 (4)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68" t="34701" r="7209" b="19317"/>
          <a:stretch/>
        </p:blipFill>
        <p:spPr bwMode="auto">
          <a:xfrm>
            <a:off x="4192118" y="2362200"/>
            <a:ext cx="4505284" cy="3947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/>
          <p:cNvSpPr/>
          <p:nvPr/>
        </p:nvSpPr>
        <p:spPr>
          <a:xfrm>
            <a:off x="4192118" y="2362200"/>
            <a:ext cx="4505284" cy="394721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/>
          <p:cNvSpPr txBox="1"/>
          <p:nvPr/>
        </p:nvSpPr>
        <p:spPr>
          <a:xfrm>
            <a:off x="9996853" y="6341992"/>
            <a:ext cx="8382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smtClean="0">
                <a:latin typeface="Cambria" panose="02040503050406030204" pitchFamily="18" charset="0"/>
                <a:ea typeface="Cambria" panose="02040503050406030204" pitchFamily="18" charset="0"/>
              </a:rPr>
              <a:t>[Abb.9]</a:t>
            </a:r>
            <a:endParaRPr lang="de-DE" sz="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47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IPCC: Anpassungsmaßnahmen</a:t>
            </a:r>
            <a:endParaRPr lang="de-D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550" y="1828800"/>
            <a:ext cx="847090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550" y="3505200"/>
            <a:ext cx="847090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550" y="5181600"/>
            <a:ext cx="847090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feld 5"/>
          <p:cNvSpPr txBox="1"/>
          <p:nvPr/>
        </p:nvSpPr>
        <p:spPr>
          <a:xfrm>
            <a:off x="1981200" y="1981200"/>
            <a:ext cx="80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 smtClean="0">
                <a:latin typeface="Cambria" panose="02040503050406030204" pitchFamily="18" charset="0"/>
                <a:ea typeface="Cambria" panose="02040503050406030204" pitchFamily="18" charset="0"/>
              </a:rPr>
              <a:t>Sozial-institutionelle Anpassungen 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2818342" y="2462493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Wissenssysteme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4607983" y="2946231"/>
            <a:ext cx="155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Partizipation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1981200" y="2946231"/>
            <a:ext cx="170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Migration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155267" y="1970163"/>
            <a:ext cx="1752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ambria" panose="02040503050406030204" pitchFamily="18" charset="0"/>
                <a:ea typeface="Cambria" panose="02040503050406030204" pitchFamily="18" charset="0"/>
              </a:rPr>
              <a:t>w</a:t>
            </a:r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irtschaftliche und finanzielle Instrumente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7772400" y="2623066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ambria" panose="02040503050406030204" pitchFamily="18" charset="0"/>
                <a:ea typeface="Cambria" panose="02040503050406030204" pitchFamily="18" charset="0"/>
              </a:rPr>
              <a:t>g</a:t>
            </a:r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renzüberschreitendes Management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1981200" y="3657600"/>
            <a:ext cx="76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 smtClean="0">
                <a:latin typeface="Cambria" panose="02040503050406030204" pitchFamily="18" charset="0"/>
                <a:ea typeface="Cambria" panose="02040503050406030204" pitchFamily="18" charset="0"/>
              </a:rPr>
              <a:t>Infrastruktur und Technik</a:t>
            </a:r>
            <a:endParaRPr lang="de-DE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981200" y="41910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Frühwarnsysteme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037542" y="4375666"/>
            <a:ext cx="2423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Schutz und Strand- und Uferbefestigung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5256742" y="3842266"/>
            <a:ext cx="2515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Überwachungssysteme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9" name="Textfeld 18"/>
          <p:cNvSpPr txBox="1"/>
          <p:nvPr/>
        </p:nvSpPr>
        <p:spPr>
          <a:xfrm>
            <a:off x="7076017" y="4354394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ambria" panose="02040503050406030204" pitchFamily="18" charset="0"/>
                <a:ea typeface="Cambria" panose="02040503050406030204" pitchFamily="18" charset="0"/>
              </a:rPr>
              <a:t>a</a:t>
            </a:r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ktive Restaurierung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8502650" y="3729335"/>
            <a:ext cx="2197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ambria" panose="02040503050406030204" pitchFamily="18" charset="0"/>
                <a:ea typeface="Cambria" panose="02040503050406030204" pitchFamily="18" charset="0"/>
              </a:rPr>
              <a:t>u</a:t>
            </a:r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nterstützte Evolution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1981200" y="5334000"/>
            <a:ext cx="3268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 smtClean="0">
                <a:latin typeface="Cambria" panose="02040503050406030204" pitchFamily="18" charset="0"/>
                <a:ea typeface="Cambria" panose="02040503050406030204" pitchFamily="18" charset="0"/>
              </a:rPr>
              <a:t>Naturbasierte Lösungen</a:t>
            </a:r>
            <a:endParaRPr lang="de-DE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2" name="Textfeld 21"/>
          <p:cNvSpPr txBox="1"/>
          <p:nvPr/>
        </p:nvSpPr>
        <p:spPr>
          <a:xfrm>
            <a:off x="1921934" y="6307098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Lebensraumwiederherstellung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2590800" y="5867400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Meeresschutzgebiete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5104871" y="5333999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ambria" panose="02040503050406030204" pitchFamily="18" charset="0"/>
                <a:ea typeface="Cambria" panose="02040503050406030204" pitchFamily="18" charset="0"/>
              </a:rPr>
              <a:t>g</a:t>
            </a:r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renzüberschreitende Meeresraumplanung 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5638800" y="6172200"/>
            <a:ext cx="2863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ambria" panose="02040503050406030204" pitchFamily="18" charset="0"/>
                <a:ea typeface="Cambria" panose="02040503050406030204" pitchFamily="18" charset="0"/>
              </a:rPr>
              <a:t>k</a:t>
            </a:r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limaangepasstes Management 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7" name="Textfeld 26"/>
          <p:cNvSpPr txBox="1"/>
          <p:nvPr/>
        </p:nvSpPr>
        <p:spPr>
          <a:xfrm>
            <a:off x="7772400" y="5657164"/>
            <a:ext cx="228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ambria" panose="02040503050406030204" pitchFamily="18" charset="0"/>
                <a:ea typeface="Cambria" panose="02040503050406030204" pitchFamily="18" charset="0"/>
              </a:rPr>
              <a:t>ö</a:t>
            </a:r>
            <a:r>
              <a:rPr lang="de-DE" dirty="0" smtClean="0">
                <a:latin typeface="Cambria" panose="02040503050406030204" pitchFamily="18" charset="0"/>
                <a:ea typeface="Cambria" panose="02040503050406030204" pitchFamily="18" charset="0"/>
              </a:rPr>
              <a:t>kosystembasierte Verwaltung</a:t>
            </a:r>
            <a:endParaRPr lang="de-D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3028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Überschwemmungsrisiko an der Küste der USA</a:t>
            </a:r>
            <a:endParaRPr lang="de-DE" sz="40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172" name="Picture 4" descr="C:\Users\leoni\OneDrive\Bilder\Screenshots\2022-12-02 (2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209800"/>
            <a:ext cx="7399337" cy="410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 descr="C:\Users\leoni\OneDrive\Bilder\Screenshots\2022-12-02 (3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0" y="2205318"/>
            <a:ext cx="1852613" cy="3208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8686800" y="6120923"/>
            <a:ext cx="8382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smtClean="0">
                <a:latin typeface="Cambria" panose="02040503050406030204" pitchFamily="18" charset="0"/>
                <a:ea typeface="Cambria" panose="02040503050406030204" pitchFamily="18" charset="0"/>
              </a:rPr>
              <a:t>[Abb.10]</a:t>
            </a:r>
            <a:endParaRPr lang="de-DE" sz="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763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Küstenschutz in den USA</a:t>
            </a:r>
            <a:endParaRPr lang="de-D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783976"/>
            <a:ext cx="7410319" cy="498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805676" y="2667000"/>
            <a:ext cx="1957639" cy="19812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0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0364" y="2753790"/>
            <a:ext cx="1808262" cy="1807619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9296400" y="4705350"/>
            <a:ext cx="241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New York – The Big U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40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344400" cy="1752600"/>
          </a:xfrm>
          <a:prstGeom prst="rect">
            <a:avLst/>
          </a:prstGeom>
          <a:solidFill>
            <a:srgbClr val="6C79B8"/>
          </a:solidFill>
          <a:ln>
            <a:solidFill>
              <a:srgbClr val="6C79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Küstenschutz in den USA</a:t>
            </a:r>
            <a:endParaRPr lang="de-D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783976"/>
            <a:ext cx="7410319" cy="498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llipse 5"/>
          <p:cNvSpPr/>
          <p:nvPr/>
        </p:nvSpPr>
        <p:spPr>
          <a:xfrm>
            <a:off x="8934319" y="2743200"/>
            <a:ext cx="838200" cy="8763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0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4740" y="2802805"/>
            <a:ext cx="757358" cy="757089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9782044" y="2996684"/>
            <a:ext cx="241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New York – The Big U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8553319" y="3948545"/>
            <a:ext cx="1600200" cy="16002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201" name="Picture 9" descr="C:\Users\leoni\OneDrive\Bilder\Screenshots\Outer (2)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227" y="4015711"/>
            <a:ext cx="1466384" cy="146586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8974740" y="5548745"/>
            <a:ext cx="2902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 smtClean="0">
                <a:latin typeface="Cambria" panose="02040503050406030204" pitchFamily="18" charset="0"/>
                <a:ea typeface="Cambria" panose="02040503050406030204" pitchFamily="18" charset="0"/>
              </a:rPr>
              <a:t>Outer</a:t>
            </a:r>
            <a:r>
              <a:rPr lang="de-DE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 Banks – Strandaufschüttung </a:t>
            </a:r>
            <a:endParaRPr lang="de-DE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28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548</Words>
  <Application>Microsoft Office PowerPoint</Application>
  <PresentationFormat>Benutzerdefiniert</PresentationFormat>
  <Paragraphs>89</Paragraphs>
  <Slides>14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5" baseType="lpstr">
      <vt:lpstr>Office</vt:lpstr>
      <vt:lpstr>PowerPoint-Präsentation</vt:lpstr>
      <vt:lpstr>Nordamerikas Küsten rüsten sich  - Küstenschutz und Küstenmanagement - </vt:lpstr>
      <vt:lpstr>Küstenschutz und Küstenmanagement </vt:lpstr>
      <vt:lpstr>IPCC </vt:lpstr>
      <vt:lpstr>IPCC: Chapter 3 – Ocean and coastal ecosystems and their services  </vt:lpstr>
      <vt:lpstr>IPCC: Anpassungsmaßnahmen</vt:lpstr>
      <vt:lpstr>Überschwemmungsrisiko an der Küste der USA</vt:lpstr>
      <vt:lpstr>Küstenschutz in den USA</vt:lpstr>
      <vt:lpstr>Küstenschutz in den USA</vt:lpstr>
      <vt:lpstr>Küstenschutz in den USA</vt:lpstr>
      <vt:lpstr>Küstenschutz in den USA</vt:lpstr>
      <vt:lpstr>Küstenschutz in den USA</vt:lpstr>
      <vt:lpstr>Küstenschutz in den USA</vt:lpstr>
      <vt:lpstr>Quellenverzeichnis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Leonie Oeffinger</dc:creator>
  <cp:lastModifiedBy>Leonie Oeffinger</cp:lastModifiedBy>
  <cp:revision>24</cp:revision>
  <dcterms:created xsi:type="dcterms:W3CDTF">2022-06-14T10:58:44Z</dcterms:created>
  <dcterms:modified xsi:type="dcterms:W3CDTF">2022-12-07T09:08:34Z</dcterms:modified>
</cp:coreProperties>
</file>

<file path=docProps/thumbnail.jpeg>
</file>